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0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7"/>
    <p:restoredTop sz="94296"/>
  </p:normalViewPr>
  <p:slideViewPr>
    <p:cSldViewPr snapToGrid="0" snapToObjects="1">
      <p:cViewPr varScale="1">
        <p:scale>
          <a:sx n="70" d="100"/>
          <a:sy n="70" d="100"/>
        </p:scale>
        <p:origin x="13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2240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862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300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403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0142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1740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0154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0221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5619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3103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8B2D136-5AB6-2244-9412-A64776C3830D}" type="datetimeFigureOut">
              <a:rPr lang="es-MX" smtClean="0"/>
              <a:t>27/09/2022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8430BCE-BE22-0A45-A1C8-3E9C354BF60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6591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D3D14AD-647E-EE44-AFE2-5BC70972FF42}"/>
              </a:ext>
            </a:extLst>
          </p:cNvPr>
          <p:cNvPicPr/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360"/>
          <a:stretch/>
        </p:blipFill>
        <p:spPr bwMode="auto">
          <a:xfrm>
            <a:off x="0" y="6090920"/>
            <a:ext cx="9144000" cy="767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BFBF572-F5F0-9E43-A26B-19470AE483D6}"/>
              </a:ext>
            </a:extLst>
          </p:cNvPr>
          <p:cNvPicPr/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43" t="4297" r="65516" b="88370"/>
          <a:stretch/>
        </p:blipFill>
        <p:spPr bwMode="auto">
          <a:xfrm>
            <a:off x="39756" y="105783"/>
            <a:ext cx="1881809" cy="7359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EC33CB7F-EACE-1D4F-BE87-CCABB1266373}"/>
              </a:ext>
            </a:extLst>
          </p:cNvPr>
          <p:cNvPicPr/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827" t="4297" r="6810" b="88370"/>
          <a:stretch/>
        </p:blipFill>
        <p:spPr bwMode="auto">
          <a:xfrm>
            <a:off x="7368209" y="105782"/>
            <a:ext cx="1736035" cy="7359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1AEC7C32-A525-DE49-97B7-0E105F153EC2}"/>
              </a:ext>
            </a:extLst>
          </p:cNvPr>
          <p:cNvSpPr txBox="1"/>
          <p:nvPr userDrawn="1"/>
        </p:nvSpPr>
        <p:spPr>
          <a:xfrm>
            <a:off x="2278251" y="118620"/>
            <a:ext cx="4587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7F0F0D"/>
                </a:solidFill>
              </a:rPr>
              <a:t>Diagrama de Causa – Efecto</a:t>
            </a:r>
          </a:p>
        </p:txBody>
      </p:sp>
    </p:spTree>
    <p:extLst>
      <p:ext uri="{BB962C8B-B14F-4D97-AF65-F5344CB8AC3E}">
        <p14:creationId xmlns:p14="http://schemas.microsoft.com/office/powerpoint/2010/main" val="325723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8CE8C68-E4AD-C04E-AE0D-6D648881CB6F}"/>
              </a:ext>
            </a:extLst>
          </p:cNvPr>
          <p:cNvSpPr/>
          <p:nvPr/>
        </p:nvSpPr>
        <p:spPr>
          <a:xfrm>
            <a:off x="7086600" y="3000098"/>
            <a:ext cx="1885950" cy="910327"/>
          </a:xfrm>
          <a:prstGeom prst="rect">
            <a:avLst/>
          </a:prstGeom>
          <a:noFill/>
          <a:ln>
            <a:solidFill>
              <a:srgbClr val="7F0F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6576743-0B42-2D4A-A6C8-FBDD6F6A9AA1}"/>
              </a:ext>
            </a:extLst>
          </p:cNvPr>
          <p:cNvSpPr txBox="1"/>
          <p:nvPr/>
        </p:nvSpPr>
        <p:spPr>
          <a:xfrm>
            <a:off x="7119409" y="3199166"/>
            <a:ext cx="18859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Pagos de pasivo de ejercicios anteriores</a:t>
            </a:r>
            <a:endParaRPr lang="es-MX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F815CB69-EF56-1C4D-BE34-5B0284A17222}"/>
              </a:ext>
            </a:extLst>
          </p:cNvPr>
          <p:cNvCxnSpPr>
            <a:cxnSpLocks/>
          </p:cNvCxnSpPr>
          <p:nvPr/>
        </p:nvCxnSpPr>
        <p:spPr>
          <a:xfrm>
            <a:off x="317726" y="3429435"/>
            <a:ext cx="6743700" cy="57712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71AD2C73-2C5B-7843-830F-89091D1EE10E}"/>
              </a:ext>
            </a:extLst>
          </p:cNvPr>
          <p:cNvCxnSpPr>
            <a:cxnSpLocks/>
          </p:cNvCxnSpPr>
          <p:nvPr/>
        </p:nvCxnSpPr>
        <p:spPr>
          <a:xfrm>
            <a:off x="1443038" y="1314464"/>
            <a:ext cx="1614487" cy="211455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CE504D68-ECF9-4F4E-BC77-8F27F064FF84}"/>
              </a:ext>
            </a:extLst>
          </p:cNvPr>
          <p:cNvCxnSpPr>
            <a:cxnSpLocks/>
          </p:cNvCxnSpPr>
          <p:nvPr/>
        </p:nvCxnSpPr>
        <p:spPr>
          <a:xfrm>
            <a:off x="4572000" y="1314464"/>
            <a:ext cx="1724025" cy="211455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C8FAB8B4-99B7-7946-87BE-D668FBF8F345}"/>
              </a:ext>
            </a:extLst>
          </p:cNvPr>
          <p:cNvCxnSpPr>
            <a:cxnSpLocks/>
          </p:cNvCxnSpPr>
          <p:nvPr/>
        </p:nvCxnSpPr>
        <p:spPr>
          <a:xfrm flipV="1">
            <a:off x="1443038" y="3486726"/>
            <a:ext cx="1614487" cy="211455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2C0DA04F-CECE-D640-AA55-38E957C01399}"/>
              </a:ext>
            </a:extLst>
          </p:cNvPr>
          <p:cNvCxnSpPr>
            <a:cxnSpLocks/>
          </p:cNvCxnSpPr>
          <p:nvPr/>
        </p:nvCxnSpPr>
        <p:spPr>
          <a:xfrm flipV="1">
            <a:off x="4626768" y="3487288"/>
            <a:ext cx="1614487" cy="211455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25">
            <a:extLst>
              <a:ext uri="{FF2B5EF4-FFF2-40B4-BE49-F238E27FC236}">
                <a16:creationId xmlns:a16="http://schemas.microsoft.com/office/drawing/2014/main" id="{84A3F32F-971F-894C-AFDD-5C7293C9A818}"/>
              </a:ext>
            </a:extLst>
          </p:cNvPr>
          <p:cNvSpPr/>
          <p:nvPr/>
        </p:nvSpPr>
        <p:spPr>
          <a:xfrm>
            <a:off x="3714750" y="743527"/>
            <a:ext cx="1900238" cy="570937"/>
          </a:xfrm>
          <a:prstGeom prst="rect">
            <a:avLst/>
          </a:prstGeom>
          <a:noFill/>
          <a:ln>
            <a:solidFill>
              <a:srgbClr val="7F0F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0C9446C5-4414-BD4F-903C-814C0EF33FF6}"/>
              </a:ext>
            </a:extLst>
          </p:cNvPr>
          <p:cNvSpPr/>
          <p:nvPr/>
        </p:nvSpPr>
        <p:spPr>
          <a:xfrm>
            <a:off x="3676649" y="5596515"/>
            <a:ext cx="1900238" cy="570937"/>
          </a:xfrm>
          <a:prstGeom prst="rect">
            <a:avLst/>
          </a:prstGeom>
          <a:noFill/>
          <a:ln>
            <a:solidFill>
              <a:srgbClr val="7F0F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7FABE741-1E7E-D746-BA1E-E94C88FD840A}"/>
              </a:ext>
            </a:extLst>
          </p:cNvPr>
          <p:cNvSpPr/>
          <p:nvPr/>
        </p:nvSpPr>
        <p:spPr>
          <a:xfrm>
            <a:off x="342900" y="743527"/>
            <a:ext cx="1900238" cy="570937"/>
          </a:xfrm>
          <a:prstGeom prst="rect">
            <a:avLst/>
          </a:prstGeom>
          <a:noFill/>
          <a:ln>
            <a:solidFill>
              <a:srgbClr val="7F0F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81A7ADDE-C1F1-9043-ABAD-B810DC59F066}"/>
              </a:ext>
            </a:extLst>
          </p:cNvPr>
          <p:cNvSpPr/>
          <p:nvPr/>
        </p:nvSpPr>
        <p:spPr>
          <a:xfrm>
            <a:off x="350043" y="5596514"/>
            <a:ext cx="1900238" cy="570937"/>
          </a:xfrm>
          <a:prstGeom prst="rect">
            <a:avLst/>
          </a:prstGeom>
          <a:noFill/>
          <a:ln>
            <a:solidFill>
              <a:srgbClr val="7F0F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7AC8178F-782F-1A4D-B0FB-6F1F66AFB8C9}"/>
              </a:ext>
            </a:extLst>
          </p:cNvPr>
          <p:cNvSpPr txBox="1"/>
          <p:nvPr/>
        </p:nvSpPr>
        <p:spPr>
          <a:xfrm>
            <a:off x="3939974" y="852518"/>
            <a:ext cx="12640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s-MX" sz="1200" dirty="0"/>
              <a:t>Entorno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87EB133-F0CC-A142-9468-BDF893BC1FF4}"/>
              </a:ext>
            </a:extLst>
          </p:cNvPr>
          <p:cNvSpPr txBox="1"/>
          <p:nvPr/>
        </p:nvSpPr>
        <p:spPr>
          <a:xfrm>
            <a:off x="3977380" y="5760786"/>
            <a:ext cx="137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s-MX" sz="1200" dirty="0"/>
              <a:t>Dependencia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954E104C-8743-604A-9099-37686B863F23}"/>
              </a:ext>
            </a:extLst>
          </p:cNvPr>
          <p:cNvSpPr txBox="1"/>
          <p:nvPr/>
        </p:nvSpPr>
        <p:spPr>
          <a:xfrm>
            <a:off x="660993" y="812721"/>
            <a:ext cx="1264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s-MX" sz="1200" dirty="0"/>
              <a:t>Recurso Financiero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1FE8322D-7520-8144-AA3A-CAE2B870B5EC}"/>
              </a:ext>
            </a:extLst>
          </p:cNvPr>
          <p:cNvSpPr txBox="1"/>
          <p:nvPr/>
        </p:nvSpPr>
        <p:spPr>
          <a:xfrm>
            <a:off x="634302" y="5644231"/>
            <a:ext cx="1264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s-MX" sz="1200" dirty="0"/>
              <a:t>Recurso Humano</a:t>
            </a:r>
          </a:p>
        </p:txBody>
      </p: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745872B4-70C3-0F40-A045-84A6287FF781}"/>
              </a:ext>
            </a:extLst>
          </p:cNvPr>
          <p:cNvCxnSpPr>
            <a:cxnSpLocks/>
          </p:cNvCxnSpPr>
          <p:nvPr/>
        </p:nvCxnSpPr>
        <p:spPr>
          <a:xfrm>
            <a:off x="3671340" y="1738034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>
            <a:extLst>
              <a:ext uri="{FF2B5EF4-FFF2-40B4-BE49-F238E27FC236}">
                <a16:creationId xmlns:a16="http://schemas.microsoft.com/office/drawing/2014/main" id="{96D8520C-8D77-AD47-B136-0C530119A8D7}"/>
              </a:ext>
            </a:extLst>
          </p:cNvPr>
          <p:cNvSpPr txBox="1"/>
          <p:nvPr/>
        </p:nvSpPr>
        <p:spPr>
          <a:xfrm>
            <a:off x="3684697" y="1511760"/>
            <a:ext cx="12054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b="1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Normatividad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D0BCC5CA-8AA8-C94E-A96B-3E9641F4F808}"/>
              </a:ext>
            </a:extLst>
          </p:cNvPr>
          <p:cNvCxnSpPr>
            <a:cxnSpLocks/>
          </p:cNvCxnSpPr>
          <p:nvPr/>
        </p:nvCxnSpPr>
        <p:spPr>
          <a:xfrm flipH="1">
            <a:off x="5150237" y="1893516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>
            <a:extLst>
              <a:ext uri="{FF2B5EF4-FFF2-40B4-BE49-F238E27FC236}">
                <a16:creationId xmlns:a16="http://schemas.microsoft.com/office/drawing/2014/main" id="{8336BEF5-C0AC-1646-95EC-ED01E97AFCE2}"/>
              </a:ext>
            </a:extLst>
          </p:cNvPr>
          <p:cNvSpPr txBox="1"/>
          <p:nvPr/>
        </p:nvSpPr>
        <p:spPr>
          <a:xfrm>
            <a:off x="5136293" y="1665771"/>
            <a:ext cx="16093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Compromisos sindicales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01F80C94-1710-564F-BAB4-3E54BC080BB2}"/>
              </a:ext>
            </a:extLst>
          </p:cNvPr>
          <p:cNvCxnSpPr>
            <a:cxnSpLocks/>
          </p:cNvCxnSpPr>
          <p:nvPr/>
        </p:nvCxnSpPr>
        <p:spPr>
          <a:xfrm>
            <a:off x="533419" y="1817467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EF8D0D32-DEDF-C04A-A396-2B0D9793D4C0}"/>
              </a:ext>
            </a:extLst>
          </p:cNvPr>
          <p:cNvSpPr txBox="1"/>
          <p:nvPr/>
        </p:nvSpPr>
        <p:spPr>
          <a:xfrm>
            <a:off x="248512" y="1430786"/>
            <a:ext cx="14215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Recursos Estatales  Insuficientes</a:t>
            </a:r>
          </a:p>
          <a:p>
            <a:pPr algn="just"/>
            <a:endParaRPr lang="es-MX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F34A5CE4-BAB2-E54B-B66F-C8ABB50C71B8}"/>
              </a:ext>
            </a:extLst>
          </p:cNvPr>
          <p:cNvCxnSpPr>
            <a:cxnSpLocks/>
          </p:cNvCxnSpPr>
          <p:nvPr/>
        </p:nvCxnSpPr>
        <p:spPr>
          <a:xfrm>
            <a:off x="1452225" y="3910426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537E63D8-122D-1A4A-951A-329895158710}"/>
              </a:ext>
            </a:extLst>
          </p:cNvPr>
          <p:cNvSpPr txBox="1"/>
          <p:nvPr/>
        </p:nvSpPr>
        <p:spPr>
          <a:xfrm>
            <a:off x="1280769" y="3689841"/>
            <a:ext cx="16144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Falta de competencia</a:t>
            </a:r>
          </a:p>
        </p:txBody>
      </p: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A69E879D-84F7-5E4C-BA9A-094B422F0A0F}"/>
              </a:ext>
            </a:extLst>
          </p:cNvPr>
          <p:cNvCxnSpPr>
            <a:cxnSpLocks/>
          </p:cNvCxnSpPr>
          <p:nvPr/>
        </p:nvCxnSpPr>
        <p:spPr>
          <a:xfrm flipH="1">
            <a:off x="2432587" y="4426927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uadroTexto 51">
            <a:extLst>
              <a:ext uri="{FF2B5EF4-FFF2-40B4-BE49-F238E27FC236}">
                <a16:creationId xmlns:a16="http://schemas.microsoft.com/office/drawing/2014/main" id="{3A658F2C-B4C3-6141-AC25-18D6DC2BBFEC}"/>
              </a:ext>
            </a:extLst>
          </p:cNvPr>
          <p:cNvSpPr txBox="1"/>
          <p:nvPr/>
        </p:nvSpPr>
        <p:spPr>
          <a:xfrm>
            <a:off x="2475796" y="4086560"/>
            <a:ext cx="1305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Desconocimiento de la normatividad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D53DD425-1477-F24D-863B-19638A2FF866}"/>
              </a:ext>
            </a:extLst>
          </p:cNvPr>
          <p:cNvCxnSpPr>
            <a:cxnSpLocks/>
          </p:cNvCxnSpPr>
          <p:nvPr/>
        </p:nvCxnSpPr>
        <p:spPr>
          <a:xfrm flipH="1">
            <a:off x="2133605" y="2123094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uadroTexto 53">
            <a:extLst>
              <a:ext uri="{FF2B5EF4-FFF2-40B4-BE49-F238E27FC236}">
                <a16:creationId xmlns:a16="http://schemas.microsoft.com/office/drawing/2014/main" id="{17ACBB7D-C659-744D-8BDC-38F66DCCE5D9}"/>
              </a:ext>
            </a:extLst>
          </p:cNvPr>
          <p:cNvSpPr txBox="1"/>
          <p:nvPr/>
        </p:nvSpPr>
        <p:spPr>
          <a:xfrm>
            <a:off x="2119661" y="1868455"/>
            <a:ext cx="16093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Prestaciones laborales</a:t>
            </a:r>
          </a:p>
        </p:txBody>
      </p: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838296FA-3196-B74D-98B9-D968F9814473}"/>
              </a:ext>
            </a:extLst>
          </p:cNvPr>
          <p:cNvCxnSpPr>
            <a:cxnSpLocks/>
          </p:cNvCxnSpPr>
          <p:nvPr/>
        </p:nvCxnSpPr>
        <p:spPr>
          <a:xfrm>
            <a:off x="4521651" y="4084263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uadroTexto 55">
            <a:extLst>
              <a:ext uri="{FF2B5EF4-FFF2-40B4-BE49-F238E27FC236}">
                <a16:creationId xmlns:a16="http://schemas.microsoft.com/office/drawing/2014/main" id="{5D8FC855-26EE-4D42-BC24-A470C3DFE058}"/>
              </a:ext>
            </a:extLst>
          </p:cNvPr>
          <p:cNvSpPr txBox="1"/>
          <p:nvPr/>
        </p:nvSpPr>
        <p:spPr>
          <a:xfrm>
            <a:off x="4350195" y="3863678"/>
            <a:ext cx="16144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Falta de liquidez</a:t>
            </a:r>
          </a:p>
        </p:txBody>
      </p: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67BBE5E0-CBA3-654D-A0C5-876A5C2FC6D4}"/>
              </a:ext>
            </a:extLst>
          </p:cNvPr>
          <p:cNvCxnSpPr>
            <a:cxnSpLocks/>
          </p:cNvCxnSpPr>
          <p:nvPr/>
        </p:nvCxnSpPr>
        <p:spPr>
          <a:xfrm flipH="1">
            <a:off x="5607485" y="4439762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uadroTexto 57">
            <a:extLst>
              <a:ext uri="{FF2B5EF4-FFF2-40B4-BE49-F238E27FC236}">
                <a16:creationId xmlns:a16="http://schemas.microsoft.com/office/drawing/2014/main" id="{7760A3A1-1806-5648-84E4-EDB8FA26CD9C}"/>
              </a:ext>
            </a:extLst>
          </p:cNvPr>
          <p:cNvSpPr txBox="1"/>
          <p:nvPr/>
        </p:nvSpPr>
        <p:spPr>
          <a:xfrm>
            <a:off x="5650694" y="4099395"/>
            <a:ext cx="13056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Incumplimiento de convenios</a:t>
            </a:r>
          </a:p>
        </p:txBody>
      </p: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5AE47EAA-1297-C046-A01B-7CF3D1D289A9}"/>
              </a:ext>
            </a:extLst>
          </p:cNvPr>
          <p:cNvCxnSpPr>
            <a:cxnSpLocks/>
          </p:cNvCxnSpPr>
          <p:nvPr/>
        </p:nvCxnSpPr>
        <p:spPr>
          <a:xfrm>
            <a:off x="950127" y="2440033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uadroTexto 59">
            <a:extLst>
              <a:ext uri="{FF2B5EF4-FFF2-40B4-BE49-F238E27FC236}">
                <a16:creationId xmlns:a16="http://schemas.microsoft.com/office/drawing/2014/main" id="{09BEDA12-C70D-A348-8DF7-BCE120525D5B}"/>
              </a:ext>
            </a:extLst>
          </p:cNvPr>
          <p:cNvSpPr txBox="1"/>
          <p:nvPr/>
        </p:nvSpPr>
        <p:spPr>
          <a:xfrm>
            <a:off x="650091" y="2077409"/>
            <a:ext cx="1483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Recursos propios insuficientes</a:t>
            </a:r>
          </a:p>
        </p:txBody>
      </p: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D233E6EB-7BF7-6B4E-AB63-514715914F13}"/>
              </a:ext>
            </a:extLst>
          </p:cNvPr>
          <p:cNvCxnSpPr>
            <a:cxnSpLocks/>
          </p:cNvCxnSpPr>
          <p:nvPr/>
        </p:nvCxnSpPr>
        <p:spPr>
          <a:xfrm>
            <a:off x="3943686" y="4858857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uadroTexto 65">
            <a:extLst>
              <a:ext uri="{FF2B5EF4-FFF2-40B4-BE49-F238E27FC236}">
                <a16:creationId xmlns:a16="http://schemas.microsoft.com/office/drawing/2014/main" id="{BA5D0BD6-AB0C-A34A-992E-008120071D9B}"/>
              </a:ext>
            </a:extLst>
          </p:cNvPr>
          <p:cNvSpPr txBox="1"/>
          <p:nvPr/>
        </p:nvSpPr>
        <p:spPr>
          <a:xfrm>
            <a:off x="3886546" y="4338224"/>
            <a:ext cx="14835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Falta de acuerdos con las Entidades Normativas</a:t>
            </a:r>
          </a:p>
        </p:txBody>
      </p: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E467F760-98C9-7247-A786-4D920383FD3C}"/>
              </a:ext>
            </a:extLst>
          </p:cNvPr>
          <p:cNvCxnSpPr>
            <a:cxnSpLocks/>
          </p:cNvCxnSpPr>
          <p:nvPr/>
        </p:nvCxnSpPr>
        <p:spPr>
          <a:xfrm>
            <a:off x="4184077" y="2421071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uadroTexto 67">
            <a:extLst>
              <a:ext uri="{FF2B5EF4-FFF2-40B4-BE49-F238E27FC236}">
                <a16:creationId xmlns:a16="http://schemas.microsoft.com/office/drawing/2014/main" id="{4D9E18E5-688C-CA4F-A13C-53A1A727B176}"/>
              </a:ext>
            </a:extLst>
          </p:cNvPr>
          <p:cNvSpPr txBox="1"/>
          <p:nvPr/>
        </p:nvSpPr>
        <p:spPr>
          <a:xfrm>
            <a:off x="3816806" y="2058447"/>
            <a:ext cx="1483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Operatividad del Colegio</a:t>
            </a:r>
          </a:p>
        </p:txBody>
      </p: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C6991104-0E31-E043-897A-DFB4EE03F5EB}"/>
              </a:ext>
            </a:extLst>
          </p:cNvPr>
          <p:cNvCxnSpPr>
            <a:cxnSpLocks/>
          </p:cNvCxnSpPr>
          <p:nvPr/>
        </p:nvCxnSpPr>
        <p:spPr>
          <a:xfrm>
            <a:off x="1199322" y="4263113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uadroTexto 69">
            <a:extLst>
              <a:ext uri="{FF2B5EF4-FFF2-40B4-BE49-F238E27FC236}">
                <a16:creationId xmlns:a16="http://schemas.microsoft.com/office/drawing/2014/main" id="{01A7C7A4-18A2-6942-8F9E-CA07E52D7CBD}"/>
              </a:ext>
            </a:extLst>
          </p:cNvPr>
          <p:cNvSpPr txBox="1"/>
          <p:nvPr/>
        </p:nvSpPr>
        <p:spPr>
          <a:xfrm>
            <a:off x="979968" y="4021512"/>
            <a:ext cx="1483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Exceso de actividades</a:t>
            </a:r>
          </a:p>
        </p:txBody>
      </p:sp>
      <p:cxnSp>
        <p:nvCxnSpPr>
          <p:cNvPr id="71" name="Conector recto de flecha 70">
            <a:extLst>
              <a:ext uri="{FF2B5EF4-FFF2-40B4-BE49-F238E27FC236}">
                <a16:creationId xmlns:a16="http://schemas.microsoft.com/office/drawing/2014/main" id="{DF07406B-C4EA-BD4E-A5F7-6F8F799AFCBE}"/>
              </a:ext>
            </a:extLst>
          </p:cNvPr>
          <p:cNvCxnSpPr>
            <a:cxnSpLocks/>
          </p:cNvCxnSpPr>
          <p:nvPr/>
        </p:nvCxnSpPr>
        <p:spPr>
          <a:xfrm flipH="1">
            <a:off x="5194987" y="4954504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uadroTexto 71">
            <a:extLst>
              <a:ext uri="{FF2B5EF4-FFF2-40B4-BE49-F238E27FC236}">
                <a16:creationId xmlns:a16="http://schemas.microsoft.com/office/drawing/2014/main" id="{71BD0010-5CA0-D94F-9241-F0C4314F39E1}"/>
              </a:ext>
            </a:extLst>
          </p:cNvPr>
          <p:cNvSpPr txBox="1"/>
          <p:nvPr/>
        </p:nvSpPr>
        <p:spPr>
          <a:xfrm>
            <a:off x="5305431" y="4587243"/>
            <a:ext cx="15612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Cumplimiento de metas y objetivos convenidos</a:t>
            </a:r>
          </a:p>
        </p:txBody>
      </p:sp>
      <p:cxnSp>
        <p:nvCxnSpPr>
          <p:cNvPr id="73" name="Conector recto de flecha 72">
            <a:extLst>
              <a:ext uri="{FF2B5EF4-FFF2-40B4-BE49-F238E27FC236}">
                <a16:creationId xmlns:a16="http://schemas.microsoft.com/office/drawing/2014/main" id="{34985C76-514A-3143-8BF0-246A3178FAE4}"/>
              </a:ext>
            </a:extLst>
          </p:cNvPr>
          <p:cNvCxnSpPr>
            <a:cxnSpLocks/>
          </p:cNvCxnSpPr>
          <p:nvPr/>
        </p:nvCxnSpPr>
        <p:spPr>
          <a:xfrm flipH="1">
            <a:off x="2114342" y="4754138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uadroTexto 73">
            <a:extLst>
              <a:ext uri="{FF2B5EF4-FFF2-40B4-BE49-F238E27FC236}">
                <a16:creationId xmlns:a16="http://schemas.microsoft.com/office/drawing/2014/main" id="{79B7F7A5-F92F-784D-9759-BFD1DD23CED9}"/>
              </a:ext>
            </a:extLst>
          </p:cNvPr>
          <p:cNvSpPr txBox="1"/>
          <p:nvPr/>
        </p:nvSpPr>
        <p:spPr>
          <a:xfrm>
            <a:off x="2197891" y="4534794"/>
            <a:ext cx="14684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sindicalizado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FDC49430-B859-C249-8B99-5FCFC391CF03}"/>
              </a:ext>
            </a:extLst>
          </p:cNvPr>
          <p:cNvCxnSpPr>
            <a:cxnSpLocks/>
          </p:cNvCxnSpPr>
          <p:nvPr/>
        </p:nvCxnSpPr>
        <p:spPr>
          <a:xfrm flipH="1">
            <a:off x="2570361" y="2713607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uadroTexto 75">
            <a:extLst>
              <a:ext uri="{FF2B5EF4-FFF2-40B4-BE49-F238E27FC236}">
                <a16:creationId xmlns:a16="http://schemas.microsoft.com/office/drawing/2014/main" id="{661757BD-9733-1549-ABA8-129F300C55C2}"/>
              </a:ext>
            </a:extLst>
          </p:cNvPr>
          <p:cNvSpPr txBox="1"/>
          <p:nvPr/>
        </p:nvSpPr>
        <p:spPr>
          <a:xfrm>
            <a:off x="2581449" y="2183672"/>
            <a:ext cx="16093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Falta de planeación, programación y presupuestación</a:t>
            </a:r>
          </a:p>
        </p:txBody>
      </p: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E67E2431-0315-6447-BFA5-1A8B642050DA}"/>
              </a:ext>
            </a:extLst>
          </p:cNvPr>
          <p:cNvCxnSpPr>
            <a:cxnSpLocks/>
          </p:cNvCxnSpPr>
          <p:nvPr/>
        </p:nvCxnSpPr>
        <p:spPr>
          <a:xfrm flipH="1">
            <a:off x="5497952" y="2312602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57E85F18-4BC5-B140-A2E0-30E43050D49C}"/>
              </a:ext>
            </a:extLst>
          </p:cNvPr>
          <p:cNvSpPr txBox="1"/>
          <p:nvPr/>
        </p:nvSpPr>
        <p:spPr>
          <a:xfrm>
            <a:off x="5426550" y="1923977"/>
            <a:ext cx="16093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Compromisos de administración anteriores</a:t>
            </a:r>
          </a:p>
        </p:txBody>
      </p: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DD5911BB-101C-4E45-809D-D568D60B9B03}"/>
              </a:ext>
            </a:extLst>
          </p:cNvPr>
          <p:cNvCxnSpPr>
            <a:cxnSpLocks/>
          </p:cNvCxnSpPr>
          <p:nvPr/>
        </p:nvCxnSpPr>
        <p:spPr>
          <a:xfrm>
            <a:off x="4576056" y="2896031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uadroTexto 79">
            <a:extLst>
              <a:ext uri="{FF2B5EF4-FFF2-40B4-BE49-F238E27FC236}">
                <a16:creationId xmlns:a16="http://schemas.microsoft.com/office/drawing/2014/main" id="{95816F80-C1B8-8C4A-98E9-9093AAAA29C2}"/>
              </a:ext>
            </a:extLst>
          </p:cNvPr>
          <p:cNvSpPr txBox="1"/>
          <p:nvPr/>
        </p:nvSpPr>
        <p:spPr>
          <a:xfrm>
            <a:off x="4181891" y="2506513"/>
            <a:ext cx="1483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Cambios de administración</a:t>
            </a:r>
          </a:p>
        </p:txBody>
      </p: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F48E1DDC-CDEA-1440-8BBE-64F6DFDD707B}"/>
              </a:ext>
            </a:extLst>
          </p:cNvPr>
          <p:cNvCxnSpPr>
            <a:cxnSpLocks/>
          </p:cNvCxnSpPr>
          <p:nvPr/>
        </p:nvCxnSpPr>
        <p:spPr>
          <a:xfrm>
            <a:off x="1414452" y="3009262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uadroTexto 81">
            <a:extLst>
              <a:ext uri="{FF2B5EF4-FFF2-40B4-BE49-F238E27FC236}">
                <a16:creationId xmlns:a16="http://schemas.microsoft.com/office/drawing/2014/main" id="{7DCF312C-31EB-814C-8DE5-D6C49C0503EA}"/>
              </a:ext>
            </a:extLst>
          </p:cNvPr>
          <p:cNvSpPr txBox="1"/>
          <p:nvPr/>
        </p:nvSpPr>
        <p:spPr>
          <a:xfrm>
            <a:off x="1114416" y="2646638"/>
            <a:ext cx="1483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Recortes presupuestales</a:t>
            </a:r>
          </a:p>
        </p:txBody>
      </p: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E619082B-75C2-FC48-B78E-26DE0DF6EFA0}"/>
              </a:ext>
            </a:extLst>
          </p:cNvPr>
          <p:cNvCxnSpPr>
            <a:cxnSpLocks/>
          </p:cNvCxnSpPr>
          <p:nvPr/>
        </p:nvCxnSpPr>
        <p:spPr>
          <a:xfrm flipH="1">
            <a:off x="5878184" y="2841451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uadroTexto 83">
            <a:extLst>
              <a:ext uri="{FF2B5EF4-FFF2-40B4-BE49-F238E27FC236}">
                <a16:creationId xmlns:a16="http://schemas.microsoft.com/office/drawing/2014/main" id="{54916967-EDF5-ED47-8003-3A6BFA3E8D53}"/>
              </a:ext>
            </a:extLst>
          </p:cNvPr>
          <p:cNvSpPr txBox="1"/>
          <p:nvPr/>
        </p:nvSpPr>
        <p:spPr>
          <a:xfrm>
            <a:off x="5887193" y="2346609"/>
            <a:ext cx="16093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Retrasos en el calendario de ministraciones</a:t>
            </a:r>
          </a:p>
        </p:txBody>
      </p:sp>
      <p:cxnSp>
        <p:nvCxnSpPr>
          <p:cNvPr id="85" name="Conector recto de flecha 84">
            <a:extLst>
              <a:ext uri="{FF2B5EF4-FFF2-40B4-BE49-F238E27FC236}">
                <a16:creationId xmlns:a16="http://schemas.microsoft.com/office/drawing/2014/main" id="{91E8BEF7-A84C-7647-A365-30B59BEC0304}"/>
              </a:ext>
            </a:extLst>
          </p:cNvPr>
          <p:cNvCxnSpPr>
            <a:cxnSpLocks/>
          </p:cNvCxnSpPr>
          <p:nvPr/>
        </p:nvCxnSpPr>
        <p:spPr>
          <a:xfrm flipH="1">
            <a:off x="1750011" y="5222765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CuadroTexto 85">
            <a:extLst>
              <a:ext uri="{FF2B5EF4-FFF2-40B4-BE49-F238E27FC236}">
                <a16:creationId xmlns:a16="http://schemas.microsoft.com/office/drawing/2014/main" id="{BF103C8A-B5D8-964C-BC07-E9E28FDDC7B1}"/>
              </a:ext>
            </a:extLst>
          </p:cNvPr>
          <p:cNvSpPr txBox="1"/>
          <p:nvPr/>
        </p:nvSpPr>
        <p:spPr>
          <a:xfrm>
            <a:off x="1779773" y="5003421"/>
            <a:ext cx="13056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Paros laborales</a:t>
            </a:r>
          </a:p>
        </p:txBody>
      </p:sp>
      <p:cxnSp>
        <p:nvCxnSpPr>
          <p:cNvPr id="87" name="Conector recto de flecha 86">
            <a:extLst>
              <a:ext uri="{FF2B5EF4-FFF2-40B4-BE49-F238E27FC236}">
                <a16:creationId xmlns:a16="http://schemas.microsoft.com/office/drawing/2014/main" id="{BCCF79C5-D18F-6941-AB7B-FF2F1F8108D4}"/>
              </a:ext>
            </a:extLst>
          </p:cNvPr>
          <p:cNvCxnSpPr>
            <a:cxnSpLocks/>
          </p:cNvCxnSpPr>
          <p:nvPr/>
        </p:nvCxnSpPr>
        <p:spPr>
          <a:xfrm>
            <a:off x="915328" y="4620382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uadroTexto 87">
            <a:extLst>
              <a:ext uri="{FF2B5EF4-FFF2-40B4-BE49-F238E27FC236}">
                <a16:creationId xmlns:a16="http://schemas.microsoft.com/office/drawing/2014/main" id="{4C7ACBB8-D481-CD48-BCEF-731B12C96BBF}"/>
              </a:ext>
            </a:extLst>
          </p:cNvPr>
          <p:cNvSpPr txBox="1"/>
          <p:nvPr/>
        </p:nvSpPr>
        <p:spPr>
          <a:xfrm>
            <a:off x="695974" y="4378781"/>
            <a:ext cx="1483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Falta de personal</a:t>
            </a:r>
          </a:p>
        </p:txBody>
      </p:sp>
      <p:cxnSp>
        <p:nvCxnSpPr>
          <p:cNvPr id="89" name="Conector recto de flecha 88">
            <a:extLst>
              <a:ext uri="{FF2B5EF4-FFF2-40B4-BE49-F238E27FC236}">
                <a16:creationId xmlns:a16="http://schemas.microsoft.com/office/drawing/2014/main" id="{C90EFB62-BE42-0C43-BD91-532A2800F16E}"/>
              </a:ext>
            </a:extLst>
          </p:cNvPr>
          <p:cNvCxnSpPr>
            <a:cxnSpLocks/>
          </p:cNvCxnSpPr>
          <p:nvPr/>
        </p:nvCxnSpPr>
        <p:spPr>
          <a:xfrm flipH="1">
            <a:off x="4846122" y="5431445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CuadroTexto 89">
            <a:extLst>
              <a:ext uri="{FF2B5EF4-FFF2-40B4-BE49-F238E27FC236}">
                <a16:creationId xmlns:a16="http://schemas.microsoft.com/office/drawing/2014/main" id="{E5ECD37C-D310-3941-B328-CE238094478A}"/>
              </a:ext>
            </a:extLst>
          </p:cNvPr>
          <p:cNvSpPr txBox="1"/>
          <p:nvPr/>
        </p:nvSpPr>
        <p:spPr>
          <a:xfrm>
            <a:off x="4956566" y="5064184"/>
            <a:ext cx="15612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Solicitud de recursos ante la SHCP</a:t>
            </a:r>
          </a:p>
        </p:txBody>
      </p:sp>
      <p:cxnSp>
        <p:nvCxnSpPr>
          <p:cNvPr id="91" name="Conector recto de flecha 90">
            <a:extLst>
              <a:ext uri="{FF2B5EF4-FFF2-40B4-BE49-F238E27FC236}">
                <a16:creationId xmlns:a16="http://schemas.microsoft.com/office/drawing/2014/main" id="{32720971-24A0-D047-82A1-81703D814065}"/>
              </a:ext>
            </a:extLst>
          </p:cNvPr>
          <p:cNvCxnSpPr>
            <a:cxnSpLocks/>
          </p:cNvCxnSpPr>
          <p:nvPr/>
        </p:nvCxnSpPr>
        <p:spPr>
          <a:xfrm>
            <a:off x="3565716" y="5323593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uadroTexto 91">
            <a:extLst>
              <a:ext uri="{FF2B5EF4-FFF2-40B4-BE49-F238E27FC236}">
                <a16:creationId xmlns:a16="http://schemas.microsoft.com/office/drawing/2014/main" id="{D2163FEC-3CE9-C647-B192-7D81E0FC6465}"/>
              </a:ext>
            </a:extLst>
          </p:cNvPr>
          <p:cNvSpPr txBox="1"/>
          <p:nvPr/>
        </p:nvSpPr>
        <p:spPr>
          <a:xfrm>
            <a:off x="3237648" y="5074617"/>
            <a:ext cx="17711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b="1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Contabilidad del Colegio</a:t>
            </a:r>
          </a:p>
        </p:txBody>
      </p:sp>
      <p:cxnSp>
        <p:nvCxnSpPr>
          <p:cNvPr id="93" name="Conector recto de flecha 92">
            <a:extLst>
              <a:ext uri="{FF2B5EF4-FFF2-40B4-BE49-F238E27FC236}">
                <a16:creationId xmlns:a16="http://schemas.microsoft.com/office/drawing/2014/main" id="{ED362D27-C04B-4945-8F9F-47DD9115A0F5}"/>
              </a:ext>
            </a:extLst>
          </p:cNvPr>
          <p:cNvCxnSpPr>
            <a:cxnSpLocks/>
          </p:cNvCxnSpPr>
          <p:nvPr/>
        </p:nvCxnSpPr>
        <p:spPr>
          <a:xfrm flipH="1">
            <a:off x="1737061" y="1588783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CuadroTexto 93">
            <a:extLst>
              <a:ext uri="{FF2B5EF4-FFF2-40B4-BE49-F238E27FC236}">
                <a16:creationId xmlns:a16="http://schemas.microsoft.com/office/drawing/2014/main" id="{88FCEDFA-7548-3443-BE3D-FEDF1C95AA71}"/>
              </a:ext>
            </a:extLst>
          </p:cNvPr>
          <p:cNvSpPr txBox="1"/>
          <p:nvPr/>
        </p:nvSpPr>
        <p:spPr>
          <a:xfrm>
            <a:off x="1723117" y="1361038"/>
            <a:ext cx="16093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Registros contables</a:t>
            </a:r>
          </a:p>
        </p:txBody>
      </p:sp>
      <p:cxnSp>
        <p:nvCxnSpPr>
          <p:cNvPr id="95" name="Conector recto de flecha 94">
            <a:extLst>
              <a:ext uri="{FF2B5EF4-FFF2-40B4-BE49-F238E27FC236}">
                <a16:creationId xmlns:a16="http://schemas.microsoft.com/office/drawing/2014/main" id="{9783A95B-298D-F541-90B4-BAD48D66806F}"/>
              </a:ext>
            </a:extLst>
          </p:cNvPr>
          <p:cNvCxnSpPr>
            <a:cxnSpLocks/>
          </p:cNvCxnSpPr>
          <p:nvPr/>
        </p:nvCxnSpPr>
        <p:spPr>
          <a:xfrm>
            <a:off x="4955188" y="3369441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CuadroTexto 95">
            <a:extLst>
              <a:ext uri="{FF2B5EF4-FFF2-40B4-BE49-F238E27FC236}">
                <a16:creationId xmlns:a16="http://schemas.microsoft.com/office/drawing/2014/main" id="{FD34AF9C-28A8-2541-92E9-6C672F65E169}"/>
              </a:ext>
            </a:extLst>
          </p:cNvPr>
          <p:cNvSpPr txBox="1"/>
          <p:nvPr/>
        </p:nvSpPr>
        <p:spPr>
          <a:xfrm>
            <a:off x="4825042" y="3000098"/>
            <a:ext cx="13674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Armonización contable deficiente</a:t>
            </a:r>
          </a:p>
        </p:txBody>
      </p:sp>
      <p:cxnSp>
        <p:nvCxnSpPr>
          <p:cNvPr id="97" name="Conector recto de flecha 96">
            <a:extLst>
              <a:ext uri="{FF2B5EF4-FFF2-40B4-BE49-F238E27FC236}">
                <a16:creationId xmlns:a16="http://schemas.microsoft.com/office/drawing/2014/main" id="{ACCB406E-BB06-3B40-BC71-C21BC3E100AA}"/>
              </a:ext>
            </a:extLst>
          </p:cNvPr>
          <p:cNvCxnSpPr>
            <a:cxnSpLocks/>
          </p:cNvCxnSpPr>
          <p:nvPr/>
        </p:nvCxnSpPr>
        <p:spPr>
          <a:xfrm flipH="1">
            <a:off x="4874676" y="1548043"/>
            <a:ext cx="1211063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CuadroTexto 97">
            <a:extLst>
              <a:ext uri="{FF2B5EF4-FFF2-40B4-BE49-F238E27FC236}">
                <a16:creationId xmlns:a16="http://schemas.microsoft.com/office/drawing/2014/main" id="{BECEE772-8012-9D44-BC48-478EF540B0C1}"/>
              </a:ext>
            </a:extLst>
          </p:cNvPr>
          <p:cNvSpPr txBox="1"/>
          <p:nvPr/>
        </p:nvSpPr>
        <p:spPr>
          <a:xfrm>
            <a:off x="4860732" y="1320298"/>
            <a:ext cx="18164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Auditorías de Fiscalización</a:t>
            </a:r>
          </a:p>
        </p:txBody>
      </p:sp>
      <p:cxnSp>
        <p:nvCxnSpPr>
          <p:cNvPr id="99" name="Conector recto de flecha 98">
            <a:extLst>
              <a:ext uri="{FF2B5EF4-FFF2-40B4-BE49-F238E27FC236}">
                <a16:creationId xmlns:a16="http://schemas.microsoft.com/office/drawing/2014/main" id="{A686B88C-C240-4D4C-83C9-CD888D4E0EB8}"/>
              </a:ext>
            </a:extLst>
          </p:cNvPr>
          <p:cNvCxnSpPr>
            <a:cxnSpLocks/>
          </p:cNvCxnSpPr>
          <p:nvPr/>
        </p:nvCxnSpPr>
        <p:spPr>
          <a:xfrm>
            <a:off x="392081" y="5275133"/>
            <a:ext cx="1204900" cy="0"/>
          </a:xfrm>
          <a:prstGeom prst="straightConnector1">
            <a:avLst/>
          </a:prstGeom>
          <a:ln>
            <a:solidFill>
              <a:srgbClr val="7F0F0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E622853-3E4F-7246-AD25-819593835D1F}"/>
              </a:ext>
            </a:extLst>
          </p:cNvPr>
          <p:cNvSpPr txBox="1"/>
          <p:nvPr/>
        </p:nvSpPr>
        <p:spPr>
          <a:xfrm>
            <a:off x="205977" y="4754138"/>
            <a:ext cx="16144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000" dirty="0">
                <a:solidFill>
                  <a:srgbClr val="7F0F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Inobservancia a los requerimientos de auditoría</a:t>
            </a:r>
          </a:p>
        </p:txBody>
      </p:sp>
    </p:spTree>
    <p:extLst>
      <p:ext uri="{BB962C8B-B14F-4D97-AF65-F5344CB8AC3E}">
        <p14:creationId xmlns:p14="http://schemas.microsoft.com/office/powerpoint/2010/main" val="27513339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</TotalTime>
  <Words>107</Words>
  <Application>Microsoft Office PowerPoint</Application>
  <PresentationFormat>Carta (216 x 279 mm)</PresentationFormat>
  <Paragraphs>32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Diego F. Hernandez Vazquez</dc:creator>
  <cp:lastModifiedBy>LIC. GLENDA</cp:lastModifiedBy>
  <cp:revision>21</cp:revision>
  <dcterms:created xsi:type="dcterms:W3CDTF">2019-08-28T20:49:17Z</dcterms:created>
  <dcterms:modified xsi:type="dcterms:W3CDTF">2022-09-27T23:56:58Z</dcterms:modified>
</cp:coreProperties>
</file>